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27C69-CFDB-4863-89EE-726A1316F6F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B6806-6C6E-4557-B4AF-4484B1FC5B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6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8ABF-E743-44D6-8EF3-705415AE9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9BDD5-3016-475A-81AB-A732EA984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B58A6-93C9-429B-8BEA-53066C7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C0179-E336-4619-9B94-F4066645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1293F-04FA-44C8-94D2-93EAACA0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1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681F-DD24-4F93-A601-B8D1ACB7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8C120-5E52-4E06-A40E-7142063B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2C36-ACBB-46FC-9491-5DA7AE20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B04D5-F70E-4D79-9633-C43ACBB3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887E4-95A8-4C43-ABE0-B2CF3287A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0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23CF7-3DE8-4D5B-921A-A2E65F552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8E442-445D-4BED-96D0-E98BBA88A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4986F-3D2C-42B4-B441-ADDD86A4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E4F39-C6CA-4CA6-AC3F-C1F7C7A1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706E6-93F1-4BCF-8FF1-8652BBC7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30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3E29A-209B-4DBE-AE78-2931DADC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C1533-B03F-4CD0-80DA-625966B9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14DA-9DF9-40A0-A658-76BD8A44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C423-418C-41AA-A9E2-29283654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66FEC-4BBE-4855-973E-460D1E57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4026-1CA2-433E-B924-332984D1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DC9F2-DDE2-49FB-A437-0CC65378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D8A26-94BF-4C19-A991-614F7A50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C3321-E092-472D-B2D7-ADE20B47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B8824-F189-46CD-B245-3C46E355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87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C380C-8841-4944-A36D-D612D69D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03522-51CA-4275-B77F-FCEDDBA56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79418-E686-4886-8F83-AD45F35D3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D0A1F-3B93-4C70-9A7C-8A475335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EE834-F56F-424A-A59C-47AA9443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DBA1D-57E5-4018-8670-B04C847B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8202-116E-4C49-BAE2-E5724B977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84C6F-B853-4B6F-BDC2-63698ABCF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84B36-B66A-4B8E-8E73-88BB832AE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6F16BD-C261-44C1-BC12-191A4D5F0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CDDF7-5BD8-419A-9F25-9A81CC0D4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60E02C-F5C6-4D8F-80AD-2F36554E0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CB10F-B216-40E0-987A-D1C66122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B9499-E45E-4560-95CE-DB100AE2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1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7904C-D3F8-4723-8C42-B491F036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98830-8F7B-4B23-A31D-5EF06FB6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A5BF9-4531-47D2-8E90-00F92C04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53328-BF7E-4F37-BF1B-8A041058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0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C450B8-F193-4B98-8C4A-EE348CE9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403D38-7AE5-4EDA-87DE-FBED92A4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08699-F36E-47AE-88D9-AC8E58679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8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3F1C-06AD-4436-AD27-4E26E267F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3F15-AA61-4136-96A8-85B91CDDF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A51A6-B24E-4667-A856-0823455E9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6E88-909E-4178-A52B-7ED4DAF9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4B80F-895D-4B19-8312-6DFB47E5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BFEEB-9858-45C9-9FC6-C5C5B77D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16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C44C-F93F-474C-A204-A5F3187B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827F4-171A-43E5-B479-4AC4C57A8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1499D-D7D9-42C5-9B7B-293A9CD61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CC2BE-74D2-4117-94F1-9C6FDFB8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1E0A-996D-4C1F-A20E-B8C8A40E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C1A9C-397A-4DF9-9E26-9EA2DCDB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7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77F39-6057-4545-96A6-E5D0F201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02C38-DF84-4150-ADE5-D7F4EEF16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0537E-02CB-4E02-9496-37F19D2D8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B315-970F-48B5-8DC9-85BB5ECFB84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4DE80-0965-4F41-A3D7-C80E24467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EDFB7-2E32-409C-9459-DC274D725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4E46B-B4B5-484F-93C3-4C2EB1CEE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1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CBF123D3-6838-4894-8AFD-09608F22F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687CCC-4C12-4C1C-A677-3FB90C8D4814}"/>
              </a:ext>
            </a:extLst>
          </p:cNvPr>
          <p:cNvSpPr txBox="1"/>
          <p:nvPr/>
        </p:nvSpPr>
        <p:spPr>
          <a:xfrm>
            <a:off x="5114260" y="1881963"/>
            <a:ext cx="1977655" cy="35087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18FBD9-89CA-4913-B605-2FC359358A94}"/>
              </a:ext>
            </a:extLst>
          </p:cNvPr>
          <p:cNvSpPr txBox="1"/>
          <p:nvPr/>
        </p:nvSpPr>
        <p:spPr>
          <a:xfrm>
            <a:off x="7807842" y="1881963"/>
            <a:ext cx="1977655" cy="35087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2878B-0134-4F62-BAB4-4FCDDE446452}"/>
              </a:ext>
            </a:extLst>
          </p:cNvPr>
          <p:cNvSpPr txBox="1"/>
          <p:nvPr/>
        </p:nvSpPr>
        <p:spPr>
          <a:xfrm>
            <a:off x="2420678" y="1881963"/>
            <a:ext cx="1977655" cy="35087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1E1A51-CC13-4856-BE27-30D1D9B4DF70}"/>
              </a:ext>
            </a:extLst>
          </p:cNvPr>
          <p:cNvSpPr txBox="1"/>
          <p:nvPr/>
        </p:nvSpPr>
        <p:spPr>
          <a:xfrm>
            <a:off x="2420678" y="1190847"/>
            <a:ext cx="1977655" cy="552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CF4A87-8F41-455A-94C7-CAA5B7EDB930}"/>
              </a:ext>
            </a:extLst>
          </p:cNvPr>
          <p:cNvSpPr txBox="1"/>
          <p:nvPr/>
        </p:nvSpPr>
        <p:spPr>
          <a:xfrm>
            <a:off x="5107172" y="1194392"/>
            <a:ext cx="1977655" cy="552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AD99B8-14F7-4562-9035-CAAC40785E5D}"/>
              </a:ext>
            </a:extLst>
          </p:cNvPr>
          <p:cNvSpPr txBox="1"/>
          <p:nvPr/>
        </p:nvSpPr>
        <p:spPr>
          <a:xfrm>
            <a:off x="7793666" y="1190847"/>
            <a:ext cx="1977655" cy="552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47B591F-F59D-462C-BFDD-FBE5BB9C2AF6}"/>
              </a:ext>
            </a:extLst>
          </p:cNvPr>
          <p:cNvSpPr/>
          <p:nvPr/>
        </p:nvSpPr>
        <p:spPr>
          <a:xfrm>
            <a:off x="4430232" y="3211033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28F5626-2905-4D3A-89B8-C13F771E186F}"/>
              </a:ext>
            </a:extLst>
          </p:cNvPr>
          <p:cNvSpPr/>
          <p:nvPr/>
        </p:nvSpPr>
        <p:spPr>
          <a:xfrm>
            <a:off x="7127359" y="3211032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6A16C5A-EA93-4F6B-8960-10ED0C48C9E8}"/>
              </a:ext>
            </a:extLst>
          </p:cNvPr>
          <p:cNvSpPr/>
          <p:nvPr/>
        </p:nvSpPr>
        <p:spPr>
          <a:xfrm>
            <a:off x="9810306" y="3211031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9376A3E-2ABA-4467-9E1B-27B9670C123B}"/>
              </a:ext>
            </a:extLst>
          </p:cNvPr>
          <p:cNvSpPr/>
          <p:nvPr/>
        </p:nvSpPr>
        <p:spPr>
          <a:xfrm>
            <a:off x="1724245" y="3211030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7E213C-F9F5-4FE2-83DC-C34993FD553E}"/>
              </a:ext>
            </a:extLst>
          </p:cNvPr>
          <p:cNvSpPr txBox="1"/>
          <p:nvPr/>
        </p:nvSpPr>
        <p:spPr>
          <a:xfrm>
            <a:off x="237947" y="1345054"/>
            <a:ext cx="186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CA9C76-CFBF-45BB-BD4D-E404A8480D89}"/>
              </a:ext>
            </a:extLst>
          </p:cNvPr>
          <p:cNvSpPr txBox="1"/>
          <p:nvPr/>
        </p:nvSpPr>
        <p:spPr>
          <a:xfrm>
            <a:off x="10465980" y="1903323"/>
            <a:ext cx="186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AIM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4AB45F54-FDCF-45C3-AF2B-3BB46E95D1C5}"/>
              </a:ext>
            </a:extLst>
          </p:cNvPr>
          <p:cNvSpPr/>
          <p:nvPr/>
        </p:nvSpPr>
        <p:spPr>
          <a:xfrm>
            <a:off x="4029509" y="191387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876172-E8A0-4757-B95B-511640505764}"/>
              </a:ext>
            </a:extLst>
          </p:cNvPr>
          <p:cNvSpPr txBox="1"/>
          <p:nvPr/>
        </p:nvSpPr>
        <p:spPr>
          <a:xfrm>
            <a:off x="4280452" y="164883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F0BA6461-B8D2-49C9-B57B-1AD77DB00741}"/>
              </a:ext>
            </a:extLst>
          </p:cNvPr>
          <p:cNvSpPr/>
          <p:nvPr/>
        </p:nvSpPr>
        <p:spPr>
          <a:xfrm>
            <a:off x="6684105" y="191385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14D5B6-263E-49D8-BD92-4161F39AF1AE}"/>
              </a:ext>
            </a:extLst>
          </p:cNvPr>
          <p:cNvSpPr txBox="1"/>
          <p:nvPr/>
        </p:nvSpPr>
        <p:spPr>
          <a:xfrm>
            <a:off x="6935048" y="164881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B00C7A05-3DF0-4072-B259-7B9B71D77A9D}"/>
              </a:ext>
            </a:extLst>
          </p:cNvPr>
          <p:cNvSpPr/>
          <p:nvPr/>
        </p:nvSpPr>
        <p:spPr>
          <a:xfrm>
            <a:off x="9337471" y="191385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F6B9D5-787A-42ED-9792-50C9597DFD20}"/>
              </a:ext>
            </a:extLst>
          </p:cNvPr>
          <p:cNvSpPr txBox="1"/>
          <p:nvPr/>
        </p:nvSpPr>
        <p:spPr>
          <a:xfrm>
            <a:off x="9588414" y="164881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9A5636BD-464D-4693-A066-3E65E1376BA5}"/>
              </a:ext>
            </a:extLst>
          </p:cNvPr>
          <p:cNvSpPr/>
          <p:nvPr/>
        </p:nvSpPr>
        <p:spPr>
          <a:xfrm>
            <a:off x="1241162" y="220667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2AA403-08AC-4D08-8B04-9B67F6C036FF}"/>
              </a:ext>
            </a:extLst>
          </p:cNvPr>
          <p:cNvSpPr txBox="1"/>
          <p:nvPr/>
        </p:nvSpPr>
        <p:spPr>
          <a:xfrm>
            <a:off x="1492105" y="194163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B66056-1D55-4408-A7BD-E4917D47A4FE}"/>
              </a:ext>
            </a:extLst>
          </p:cNvPr>
          <p:cNvSpPr txBox="1"/>
          <p:nvPr/>
        </p:nvSpPr>
        <p:spPr>
          <a:xfrm>
            <a:off x="2493953" y="1307223"/>
            <a:ext cx="189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Nov 2021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A164F6-BF2C-4E92-8A5B-D2996803411B}"/>
              </a:ext>
            </a:extLst>
          </p:cNvPr>
          <p:cNvSpPr txBox="1"/>
          <p:nvPr/>
        </p:nvSpPr>
        <p:spPr>
          <a:xfrm>
            <a:off x="5089451" y="1276482"/>
            <a:ext cx="2037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Nov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09D5A1-3C65-436C-A6EC-BC80F71D17CB}"/>
              </a:ext>
            </a:extLst>
          </p:cNvPr>
          <p:cNvSpPr txBox="1"/>
          <p:nvPr/>
        </p:nvSpPr>
        <p:spPr>
          <a:xfrm>
            <a:off x="7793666" y="1304499"/>
            <a:ext cx="1977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Nov 2025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BFF426E-4E6A-4F10-8BE7-1575D89FFD41}"/>
              </a:ext>
            </a:extLst>
          </p:cNvPr>
          <p:cNvSpPr/>
          <p:nvPr/>
        </p:nvSpPr>
        <p:spPr>
          <a:xfrm>
            <a:off x="148856" y="1881963"/>
            <a:ext cx="1523999" cy="3519376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60347F9-8900-49F8-8D5D-F2F77B145765}"/>
              </a:ext>
            </a:extLst>
          </p:cNvPr>
          <p:cNvSpPr/>
          <p:nvPr/>
        </p:nvSpPr>
        <p:spPr>
          <a:xfrm>
            <a:off x="10519145" y="2359021"/>
            <a:ext cx="1523999" cy="2373868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C99CD9-15E0-4556-B996-7D3BA62FEF9B}"/>
              </a:ext>
            </a:extLst>
          </p:cNvPr>
          <p:cNvSpPr txBox="1"/>
          <p:nvPr/>
        </p:nvSpPr>
        <p:spPr>
          <a:xfrm>
            <a:off x="100731" y="1905463"/>
            <a:ext cx="16426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Construction ind. is a major contributor to the crises.</a:t>
            </a:r>
          </a:p>
          <a:p>
            <a:r>
              <a:rPr lang="en-GB" sz="1000" dirty="0"/>
              <a:t>We have all the solutions we need to make rapid progress. The main obstacles exist at the level of paradigms / mindsets (e.g. economics based on endless growth, linear resource use, conquest of nature, etc.). To shift these rapidly we need a tipping point which will require: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Shifts clearly articulated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Skills to deliver them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Industry support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Public demand</a:t>
            </a:r>
          </a:p>
          <a:p>
            <a:r>
              <a:rPr lang="en-GB" sz="1000" dirty="0"/>
              <a:t>The above will support / pressurise Government in making change at a fiscal / policy / legislative level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B0AA93-2C16-4F33-BBE4-9B39CF1D1D1A}"/>
              </a:ext>
            </a:extLst>
          </p:cNvPr>
          <p:cNvSpPr txBox="1"/>
          <p:nvPr/>
        </p:nvSpPr>
        <p:spPr>
          <a:xfrm>
            <a:off x="2433084" y="1903323"/>
            <a:ext cx="194752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Short-term aims / outcomes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1000 UK architects sig’s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5000 International sig’s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Co-ordination w. other </a:t>
            </a:r>
            <a:r>
              <a:rPr lang="en-GB" sz="1000" dirty="0" err="1"/>
              <a:t>constn</a:t>
            </a:r>
            <a:r>
              <a:rPr lang="en-GB" sz="1000" dirty="0"/>
              <a:t>. groups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Co-ordination w. overseas AD/CD instigators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Co-ordination w. other declare groups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Shift the goals of the system (AJ100 criteria, new awards)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Raised awareness (events, online resources, links to AD/CD pages on sig’s websites)</a:t>
            </a:r>
          </a:p>
          <a:p>
            <a:r>
              <a:rPr lang="en-GB" sz="1000" dirty="0"/>
              <a:t>How to engage in changes related to current crisis (C-19)?: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Engage with those advocating Green New Deal &amp; Future Generations Act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List of changes reqd. to promote shifts</a:t>
            </a:r>
          </a:p>
          <a:p>
            <a:pPr marL="171450" indent="-171450">
              <a:buFontTx/>
              <a:buChar char="-"/>
            </a:pPr>
            <a:endParaRPr lang="en-GB" sz="1000" dirty="0"/>
          </a:p>
          <a:p>
            <a:pPr marL="171450" indent="-171450">
              <a:buFontTx/>
              <a:buChar char="-"/>
            </a:pPr>
            <a:endParaRPr lang="en-GB" sz="1200" dirty="0"/>
          </a:p>
          <a:p>
            <a:endParaRPr lang="en-GB" sz="12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1DA529-DA84-4B2A-9E60-398B2A2E12D0}"/>
              </a:ext>
            </a:extLst>
          </p:cNvPr>
          <p:cNvSpPr txBox="1"/>
          <p:nvPr/>
        </p:nvSpPr>
        <p:spPr>
          <a:xfrm>
            <a:off x="5139071" y="1881963"/>
            <a:ext cx="199749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Medium-term aims / outcomes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Green New Deal in place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Shift the goals of the system (‘Glory’, awards)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Update RIBA Plan of Work with regen design overlay &amp; ‘Stage 8: Afterlife’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Promote ‘Living Buildings Challenge’ as successor to BREEAM / LEED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Event about Regen. Design plus shared output doc.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Joint statement between all declare organisations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Extend online sharing of knowledge &amp;success indicators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Empower regional AD/CD groups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Cut VAT on retrofit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Link w. Building Centre on low embodied energy</a:t>
            </a:r>
          </a:p>
          <a:p>
            <a:endParaRPr lang="en-GB" sz="1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A0CABA-15B1-4299-B44D-97D182B66DAD}"/>
              </a:ext>
            </a:extLst>
          </p:cNvPr>
          <p:cNvSpPr txBox="1"/>
          <p:nvPr/>
        </p:nvSpPr>
        <p:spPr>
          <a:xfrm>
            <a:off x="7835188" y="1881963"/>
            <a:ext cx="18971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Long-term aims / outcomes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Industry fully aligned w. regen. outcomes in terms of awards, education, all stages of RIBA Plan of work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All new construction compliant w. Living Building Challenge or equivalent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CD is a global force for change tracking the way to </a:t>
            </a:r>
            <a:r>
              <a:rPr lang="en-GB" sz="1000" u="sng" dirty="0"/>
              <a:t>absolute</a:t>
            </a:r>
            <a:r>
              <a:rPr lang="en-GB" sz="1000" dirty="0"/>
              <a:t> zero carbon w. regular events, media coverage &amp; recognition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Pan-industry collaboration: New org’s that drive co-ordinated data sharing and climate outcome predictions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Zero VAT on retrofit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25% VAT on new-build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UK Parliament legislates for net zero by 2030 and absolute zero by 2050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2D7CB6-E51E-4C58-8211-E74C87C89803}"/>
              </a:ext>
            </a:extLst>
          </p:cNvPr>
          <p:cNvSpPr txBox="1"/>
          <p:nvPr/>
        </p:nvSpPr>
        <p:spPr>
          <a:xfrm>
            <a:off x="1492105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115C1868-8FED-4806-BAB4-14B8B388CF3B}"/>
              </a:ext>
            </a:extLst>
          </p:cNvPr>
          <p:cNvSpPr/>
          <p:nvPr/>
        </p:nvSpPr>
        <p:spPr>
          <a:xfrm rot="10800000">
            <a:off x="1241162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F530C3-4BCE-447B-9338-7B0EB55E4919}"/>
              </a:ext>
            </a:extLst>
          </p:cNvPr>
          <p:cNvSpPr txBox="1"/>
          <p:nvPr/>
        </p:nvSpPr>
        <p:spPr>
          <a:xfrm>
            <a:off x="4241839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3E00C809-612D-46F6-9CAD-E8F644EC38A6}"/>
              </a:ext>
            </a:extLst>
          </p:cNvPr>
          <p:cNvSpPr/>
          <p:nvPr/>
        </p:nvSpPr>
        <p:spPr>
          <a:xfrm rot="10800000">
            <a:off x="3990896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DCAF6F-505A-49EC-B6B3-9E39DE13D85D}"/>
              </a:ext>
            </a:extLst>
          </p:cNvPr>
          <p:cNvSpPr txBox="1"/>
          <p:nvPr/>
        </p:nvSpPr>
        <p:spPr>
          <a:xfrm>
            <a:off x="6927958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86C67FF2-34B3-4BD4-B78B-085293756942}"/>
              </a:ext>
            </a:extLst>
          </p:cNvPr>
          <p:cNvSpPr/>
          <p:nvPr/>
        </p:nvSpPr>
        <p:spPr>
          <a:xfrm rot="10800000">
            <a:off x="6677015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70387C7-A995-44F5-B469-B125DA0430F6}"/>
              </a:ext>
            </a:extLst>
          </p:cNvPr>
          <p:cNvSpPr txBox="1"/>
          <p:nvPr/>
        </p:nvSpPr>
        <p:spPr>
          <a:xfrm>
            <a:off x="9614076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5708F8D-EF86-4850-AF19-19633CD23E46}"/>
              </a:ext>
            </a:extLst>
          </p:cNvPr>
          <p:cNvSpPr/>
          <p:nvPr/>
        </p:nvSpPr>
        <p:spPr>
          <a:xfrm rot="10800000">
            <a:off x="9363133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28B8F79-A111-4DA3-B272-DBCEF0451E7A}"/>
              </a:ext>
            </a:extLst>
          </p:cNvPr>
          <p:cNvSpPr txBox="1"/>
          <p:nvPr/>
        </p:nvSpPr>
        <p:spPr>
          <a:xfrm>
            <a:off x="256577" y="402089"/>
            <a:ext cx="186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External</a:t>
            </a:r>
          </a:p>
          <a:p>
            <a:r>
              <a:rPr lang="en-GB" dirty="0"/>
              <a:t>factors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D3F71E-E05D-4546-B2AC-E323C917EA9B}"/>
              </a:ext>
            </a:extLst>
          </p:cNvPr>
          <p:cNvSpPr txBox="1"/>
          <p:nvPr/>
        </p:nvSpPr>
        <p:spPr>
          <a:xfrm>
            <a:off x="256577" y="5935191"/>
            <a:ext cx="186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Activities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9FB2E96-EB53-493E-896B-9D549312134C}"/>
              </a:ext>
            </a:extLst>
          </p:cNvPr>
          <p:cNvSpPr txBox="1"/>
          <p:nvPr/>
        </p:nvSpPr>
        <p:spPr>
          <a:xfrm>
            <a:off x="10484124" y="2390918"/>
            <a:ext cx="16456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2030 </a:t>
            </a:r>
          </a:p>
          <a:p>
            <a:r>
              <a:rPr lang="en-GB" sz="1200"/>
              <a:t>A </a:t>
            </a:r>
            <a:r>
              <a:rPr lang="en-GB" sz="1200" dirty="0"/>
              <a:t>transformed built environment - planned, constructed and operated within planetary boundaries, delivering positive social impacts for all</a:t>
            </a:r>
          </a:p>
        </p:txBody>
      </p:sp>
    </p:spTree>
    <p:extLst>
      <p:ext uri="{BB962C8B-B14F-4D97-AF65-F5344CB8AC3E}">
        <p14:creationId xmlns:p14="http://schemas.microsoft.com/office/powerpoint/2010/main" val="340645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CBF123D3-6838-4894-8AFD-09608F22F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687CCC-4C12-4C1C-A677-3FB90C8D4814}"/>
              </a:ext>
            </a:extLst>
          </p:cNvPr>
          <p:cNvSpPr txBox="1"/>
          <p:nvPr/>
        </p:nvSpPr>
        <p:spPr>
          <a:xfrm>
            <a:off x="5114260" y="1881963"/>
            <a:ext cx="1977655" cy="35087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18FBD9-89CA-4913-B605-2FC359358A94}"/>
              </a:ext>
            </a:extLst>
          </p:cNvPr>
          <p:cNvSpPr txBox="1"/>
          <p:nvPr/>
        </p:nvSpPr>
        <p:spPr>
          <a:xfrm>
            <a:off x="7807842" y="1881963"/>
            <a:ext cx="1977655" cy="35087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2878B-0134-4F62-BAB4-4FCDDE446452}"/>
              </a:ext>
            </a:extLst>
          </p:cNvPr>
          <p:cNvSpPr txBox="1"/>
          <p:nvPr/>
        </p:nvSpPr>
        <p:spPr>
          <a:xfrm>
            <a:off x="2420678" y="1881963"/>
            <a:ext cx="1977655" cy="35087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1E1A51-CC13-4856-BE27-30D1D9B4DF70}"/>
              </a:ext>
            </a:extLst>
          </p:cNvPr>
          <p:cNvSpPr txBox="1"/>
          <p:nvPr/>
        </p:nvSpPr>
        <p:spPr>
          <a:xfrm>
            <a:off x="2420678" y="1190847"/>
            <a:ext cx="1977655" cy="552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CF4A87-8F41-455A-94C7-CAA5B7EDB930}"/>
              </a:ext>
            </a:extLst>
          </p:cNvPr>
          <p:cNvSpPr txBox="1"/>
          <p:nvPr/>
        </p:nvSpPr>
        <p:spPr>
          <a:xfrm>
            <a:off x="5107172" y="1194392"/>
            <a:ext cx="1977655" cy="552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AD99B8-14F7-4562-9035-CAAC40785E5D}"/>
              </a:ext>
            </a:extLst>
          </p:cNvPr>
          <p:cNvSpPr txBox="1"/>
          <p:nvPr/>
        </p:nvSpPr>
        <p:spPr>
          <a:xfrm>
            <a:off x="7793666" y="1190847"/>
            <a:ext cx="1977655" cy="552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47B591F-F59D-462C-BFDD-FBE5BB9C2AF6}"/>
              </a:ext>
            </a:extLst>
          </p:cNvPr>
          <p:cNvSpPr/>
          <p:nvPr/>
        </p:nvSpPr>
        <p:spPr>
          <a:xfrm>
            <a:off x="4430232" y="3211033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28F5626-2905-4D3A-89B8-C13F771E186F}"/>
              </a:ext>
            </a:extLst>
          </p:cNvPr>
          <p:cNvSpPr/>
          <p:nvPr/>
        </p:nvSpPr>
        <p:spPr>
          <a:xfrm>
            <a:off x="7127359" y="3211032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6A16C5A-EA93-4F6B-8960-10ED0C48C9E8}"/>
              </a:ext>
            </a:extLst>
          </p:cNvPr>
          <p:cNvSpPr/>
          <p:nvPr/>
        </p:nvSpPr>
        <p:spPr>
          <a:xfrm>
            <a:off x="9810306" y="3211031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9376A3E-2ABA-4467-9E1B-27B9670C123B}"/>
              </a:ext>
            </a:extLst>
          </p:cNvPr>
          <p:cNvSpPr/>
          <p:nvPr/>
        </p:nvSpPr>
        <p:spPr>
          <a:xfrm>
            <a:off x="1724245" y="3211030"/>
            <a:ext cx="708839" cy="669851"/>
          </a:xfrm>
          <a:prstGeom prst="rightArrow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7E213C-F9F5-4FE2-83DC-C34993FD553E}"/>
              </a:ext>
            </a:extLst>
          </p:cNvPr>
          <p:cNvSpPr txBox="1"/>
          <p:nvPr/>
        </p:nvSpPr>
        <p:spPr>
          <a:xfrm>
            <a:off x="237947" y="1345054"/>
            <a:ext cx="186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CA9C76-CFBF-45BB-BD4D-E404A8480D89}"/>
              </a:ext>
            </a:extLst>
          </p:cNvPr>
          <p:cNvSpPr txBox="1"/>
          <p:nvPr/>
        </p:nvSpPr>
        <p:spPr>
          <a:xfrm>
            <a:off x="10465980" y="1903323"/>
            <a:ext cx="186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AIM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4AB45F54-FDCF-45C3-AF2B-3BB46E95D1C5}"/>
              </a:ext>
            </a:extLst>
          </p:cNvPr>
          <p:cNvSpPr/>
          <p:nvPr/>
        </p:nvSpPr>
        <p:spPr>
          <a:xfrm>
            <a:off x="4029509" y="191387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876172-E8A0-4757-B95B-511640505764}"/>
              </a:ext>
            </a:extLst>
          </p:cNvPr>
          <p:cNvSpPr txBox="1"/>
          <p:nvPr/>
        </p:nvSpPr>
        <p:spPr>
          <a:xfrm>
            <a:off x="4280452" y="164883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F0BA6461-B8D2-49C9-B57B-1AD77DB00741}"/>
              </a:ext>
            </a:extLst>
          </p:cNvPr>
          <p:cNvSpPr/>
          <p:nvPr/>
        </p:nvSpPr>
        <p:spPr>
          <a:xfrm>
            <a:off x="6684105" y="191385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14D5B6-263E-49D8-BD92-4161F39AF1AE}"/>
              </a:ext>
            </a:extLst>
          </p:cNvPr>
          <p:cNvSpPr txBox="1"/>
          <p:nvPr/>
        </p:nvSpPr>
        <p:spPr>
          <a:xfrm>
            <a:off x="6935048" y="164881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B00C7A05-3DF0-4072-B259-7B9B71D77A9D}"/>
              </a:ext>
            </a:extLst>
          </p:cNvPr>
          <p:cNvSpPr/>
          <p:nvPr/>
        </p:nvSpPr>
        <p:spPr>
          <a:xfrm>
            <a:off x="9337471" y="191385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F6B9D5-787A-42ED-9792-50C9597DFD20}"/>
              </a:ext>
            </a:extLst>
          </p:cNvPr>
          <p:cNvSpPr txBox="1"/>
          <p:nvPr/>
        </p:nvSpPr>
        <p:spPr>
          <a:xfrm>
            <a:off x="9588414" y="164881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9A5636BD-464D-4693-A066-3E65E1376BA5}"/>
              </a:ext>
            </a:extLst>
          </p:cNvPr>
          <p:cNvSpPr/>
          <p:nvPr/>
        </p:nvSpPr>
        <p:spPr>
          <a:xfrm>
            <a:off x="1241162" y="220667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2AA403-08AC-4D08-8B04-9B67F6C036FF}"/>
              </a:ext>
            </a:extLst>
          </p:cNvPr>
          <p:cNvSpPr txBox="1"/>
          <p:nvPr/>
        </p:nvSpPr>
        <p:spPr>
          <a:xfrm>
            <a:off x="1492105" y="194163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Enablers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Preventers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B66056-1D55-4408-A7BD-E4917D47A4FE}"/>
              </a:ext>
            </a:extLst>
          </p:cNvPr>
          <p:cNvSpPr txBox="1"/>
          <p:nvPr/>
        </p:nvSpPr>
        <p:spPr>
          <a:xfrm>
            <a:off x="2493953" y="1307223"/>
            <a:ext cx="189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Nov 2021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A164F6-BF2C-4E92-8A5B-D2996803411B}"/>
              </a:ext>
            </a:extLst>
          </p:cNvPr>
          <p:cNvSpPr txBox="1"/>
          <p:nvPr/>
        </p:nvSpPr>
        <p:spPr>
          <a:xfrm>
            <a:off x="5089451" y="1276482"/>
            <a:ext cx="2037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Nov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09D5A1-3C65-436C-A6EC-BC80F71D17CB}"/>
              </a:ext>
            </a:extLst>
          </p:cNvPr>
          <p:cNvSpPr txBox="1"/>
          <p:nvPr/>
        </p:nvSpPr>
        <p:spPr>
          <a:xfrm>
            <a:off x="7793666" y="1304499"/>
            <a:ext cx="1977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Nov 2025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BFF426E-4E6A-4F10-8BE7-1575D89FFD41}"/>
              </a:ext>
            </a:extLst>
          </p:cNvPr>
          <p:cNvSpPr/>
          <p:nvPr/>
        </p:nvSpPr>
        <p:spPr>
          <a:xfrm>
            <a:off x="148856" y="1881963"/>
            <a:ext cx="1523999" cy="3519376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60347F9-8900-49F8-8D5D-F2F77B145765}"/>
              </a:ext>
            </a:extLst>
          </p:cNvPr>
          <p:cNvSpPr/>
          <p:nvPr/>
        </p:nvSpPr>
        <p:spPr>
          <a:xfrm>
            <a:off x="10519145" y="2359021"/>
            <a:ext cx="1523999" cy="2373868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B0AA93-2C16-4F33-BBE4-9B39CF1D1D1A}"/>
              </a:ext>
            </a:extLst>
          </p:cNvPr>
          <p:cNvSpPr txBox="1"/>
          <p:nvPr/>
        </p:nvSpPr>
        <p:spPr>
          <a:xfrm>
            <a:off x="2433084" y="1903323"/>
            <a:ext cx="1947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Short-term aims / outcomes</a:t>
            </a:r>
          </a:p>
          <a:p>
            <a:pPr marL="171450" indent="-171450">
              <a:buFontTx/>
              <a:buChar char="-"/>
            </a:pPr>
            <a:endParaRPr lang="en-GB" sz="1000" dirty="0"/>
          </a:p>
          <a:p>
            <a:pPr marL="171450" indent="-171450">
              <a:buFontTx/>
              <a:buChar char="-"/>
            </a:pPr>
            <a:endParaRPr lang="en-GB" sz="1200" dirty="0"/>
          </a:p>
          <a:p>
            <a:endParaRPr lang="en-GB" sz="12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1DA529-DA84-4B2A-9E60-398B2A2E12D0}"/>
              </a:ext>
            </a:extLst>
          </p:cNvPr>
          <p:cNvSpPr txBox="1"/>
          <p:nvPr/>
        </p:nvSpPr>
        <p:spPr>
          <a:xfrm>
            <a:off x="5139071" y="1881963"/>
            <a:ext cx="19974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Medium-term aims / outcomes</a:t>
            </a:r>
          </a:p>
          <a:p>
            <a:endParaRPr lang="en-GB" sz="1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A0CABA-15B1-4299-B44D-97D182B66DAD}"/>
              </a:ext>
            </a:extLst>
          </p:cNvPr>
          <p:cNvSpPr txBox="1"/>
          <p:nvPr/>
        </p:nvSpPr>
        <p:spPr>
          <a:xfrm>
            <a:off x="7835188" y="1881963"/>
            <a:ext cx="18971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Long-term aims / outcomes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2D7CB6-E51E-4C58-8211-E74C87C89803}"/>
              </a:ext>
            </a:extLst>
          </p:cNvPr>
          <p:cNvSpPr txBox="1"/>
          <p:nvPr/>
        </p:nvSpPr>
        <p:spPr>
          <a:xfrm>
            <a:off x="1492105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115C1868-8FED-4806-BAB4-14B8B388CF3B}"/>
              </a:ext>
            </a:extLst>
          </p:cNvPr>
          <p:cNvSpPr/>
          <p:nvPr/>
        </p:nvSpPr>
        <p:spPr>
          <a:xfrm rot="10800000">
            <a:off x="1241162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F530C3-4BCE-447B-9338-7B0EB55E4919}"/>
              </a:ext>
            </a:extLst>
          </p:cNvPr>
          <p:cNvSpPr txBox="1"/>
          <p:nvPr/>
        </p:nvSpPr>
        <p:spPr>
          <a:xfrm>
            <a:off x="4241839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3E00C809-612D-46F6-9CAD-E8F644EC38A6}"/>
              </a:ext>
            </a:extLst>
          </p:cNvPr>
          <p:cNvSpPr/>
          <p:nvPr/>
        </p:nvSpPr>
        <p:spPr>
          <a:xfrm rot="10800000">
            <a:off x="3990896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DCAF6F-505A-49EC-B6B3-9E39DE13D85D}"/>
              </a:ext>
            </a:extLst>
          </p:cNvPr>
          <p:cNvSpPr txBox="1"/>
          <p:nvPr/>
        </p:nvSpPr>
        <p:spPr>
          <a:xfrm>
            <a:off x="6927958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86C67FF2-34B3-4BD4-B78B-085293756942}"/>
              </a:ext>
            </a:extLst>
          </p:cNvPr>
          <p:cNvSpPr/>
          <p:nvPr/>
        </p:nvSpPr>
        <p:spPr>
          <a:xfrm rot="10800000">
            <a:off x="6677015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70387C7-A995-44F5-B469-B125DA0430F6}"/>
              </a:ext>
            </a:extLst>
          </p:cNvPr>
          <p:cNvSpPr txBox="1"/>
          <p:nvPr/>
        </p:nvSpPr>
        <p:spPr>
          <a:xfrm>
            <a:off x="9614076" y="5401339"/>
            <a:ext cx="1007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How?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When?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5708F8D-EF86-4850-AF19-19633CD23E46}"/>
              </a:ext>
            </a:extLst>
          </p:cNvPr>
          <p:cNvSpPr/>
          <p:nvPr/>
        </p:nvSpPr>
        <p:spPr>
          <a:xfrm rot="10800000">
            <a:off x="9363133" y="5127510"/>
            <a:ext cx="1510283" cy="1509823"/>
          </a:xfrm>
          <a:prstGeom prst="downArrow">
            <a:avLst/>
          </a:prstGeom>
          <a:solidFill>
            <a:schemeClr val="tx1">
              <a:lumMod val="65000"/>
              <a:lumOff val="3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28B8F79-A111-4DA3-B272-DBCEF0451E7A}"/>
              </a:ext>
            </a:extLst>
          </p:cNvPr>
          <p:cNvSpPr txBox="1"/>
          <p:nvPr/>
        </p:nvSpPr>
        <p:spPr>
          <a:xfrm>
            <a:off x="256577" y="402089"/>
            <a:ext cx="186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External</a:t>
            </a:r>
          </a:p>
          <a:p>
            <a:r>
              <a:rPr lang="en-GB" dirty="0"/>
              <a:t>factors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D3F71E-E05D-4546-B2AC-E323C917EA9B}"/>
              </a:ext>
            </a:extLst>
          </p:cNvPr>
          <p:cNvSpPr txBox="1"/>
          <p:nvPr/>
        </p:nvSpPr>
        <p:spPr>
          <a:xfrm>
            <a:off x="256577" y="5935191"/>
            <a:ext cx="186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89020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497</Words>
  <Application>Microsoft Office PowerPoint</Application>
  <PresentationFormat>Widescreen</PresentationFormat>
  <Paragraphs>140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Pawlyn</dc:creator>
  <cp:lastModifiedBy>Michael Pawlyn</cp:lastModifiedBy>
  <cp:revision>64</cp:revision>
  <dcterms:created xsi:type="dcterms:W3CDTF">2020-02-11T11:44:27Z</dcterms:created>
  <dcterms:modified xsi:type="dcterms:W3CDTF">2021-04-23T08:46:12Z</dcterms:modified>
</cp:coreProperties>
</file>